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57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5"/>
    <a:srgbClr val="262626"/>
    <a:srgbClr val="ED7D31"/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560" y="-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7-26T07:25:36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5398 6509 0,'17'0'15,"-17"-18"17,0 18 30,0 18-46,0-18-16,-17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多路选择问题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8627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650100" y="2396863"/>
            <a:ext cx="6869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多路选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择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</a:t>
            </a:r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语句实现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943280" y="2336760"/>
              <a:ext cx="6480" cy="6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3920" y="2327400"/>
                <a:ext cx="2520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04473" y="1850427"/>
            <a:ext cx="3881928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实际上，有的问题存在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的可能的处理会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超过两种，这类问题就是多路选择问题。对于多路选择问题，可以直接使用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if…else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句，通过多次判断来完成问题的求解。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01085C2-5416-4E42-9FB7-1D8EB5430EA1}"/>
              </a:ext>
            </a:extLst>
          </p:cNvPr>
          <p:cNvSpPr txBox="1"/>
          <p:nvPr/>
        </p:nvSpPr>
        <p:spPr>
          <a:xfrm>
            <a:off x="6607792" y="1872013"/>
            <a:ext cx="388192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但：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if…else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语句处理多分支问题，会因为嵌套的层次太多而导致程序的可读性下降，且容易出错。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还提供了一个专门处理多路选择的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13A11FCA-2468-4968-9398-6478F5388B1A}"/>
              </a:ext>
            </a:extLst>
          </p:cNvPr>
          <p:cNvGrpSpPr/>
          <p:nvPr/>
        </p:nvGrpSpPr>
        <p:grpSpPr>
          <a:xfrm>
            <a:off x="6472872" y="1632359"/>
            <a:ext cx="4151768" cy="3668637"/>
            <a:chOff x="4188196" y="2127479"/>
            <a:chExt cx="3910692" cy="365079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6EEAD71B-A583-4324-AAD8-0BFC4344D51E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05113F7B-DEC9-47D7-86CE-6B3CDBD53D9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xmlns="" id="{1B06CEE5-2F37-4863-A6B4-A50C83195EE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xmlns="" id="{C572519F-28AC-4FB9-B3EF-E9D3BA786214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xmlns="" id="{1FD4D184-EE31-4A3A-BEEE-5FAE37BD8A5D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任意多边形 93">
                <a:extLst>
                  <a:ext uri="{FF2B5EF4-FFF2-40B4-BE49-F238E27FC236}">
                    <a16:creationId xmlns:a16="http://schemas.microsoft.com/office/drawing/2014/main" xmlns="" id="{E0B19427-8ED7-4693-A0F7-872F05FF4A20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93EB9245-54C1-4261-85F8-542C60A5D41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xmlns="" id="{3D135B20-C3A9-43BB-8C35-EF1725F6189F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116B6C8B-F154-41AB-BE8C-E22551DAF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xmlns="" id="{2E255FFF-849C-446D-994B-88E240707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="" id="{8B1EF807-2FA1-43FA-8502-9485A409DDFE}"/>
              </a:ext>
            </a:extLst>
          </p:cNvPr>
          <p:cNvGrpSpPr/>
          <p:nvPr/>
        </p:nvGrpSpPr>
        <p:grpSpPr>
          <a:xfrm>
            <a:off x="1469553" y="1611247"/>
            <a:ext cx="4151768" cy="3668637"/>
            <a:chOff x="4188196" y="2127479"/>
            <a:chExt cx="3910692" cy="365079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="" id="{0256535D-5E88-4502-B814-A8AE81B45506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xmlns="" id="{582BCB67-6DFA-43D0-BA61-1FFEB98C859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xmlns="" id="{A208E8E0-28D4-46FD-B6ED-652132A26D6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xmlns="" id="{F5C8E14A-B358-4A99-B354-DF965C298A3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xmlns="" id="{80140E0E-0A01-4BC8-A732-9A1EDD22FFA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xmlns="" id="{AD8AE658-1BA5-4C9E-9567-FD20B47BB529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xmlns="" id="{5F96A140-5DB9-44B1-A06A-B25C7CADC43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0A5E0D7E-1DCF-4857-8E7F-48B1BE41E68F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xmlns="" id="{E4FA67B9-3480-4157-87A7-D37F4A9074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xmlns="" id="{B8FECDBA-0F79-44F0-97DB-C0AD45D869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形 19">
            <a:extLst>
              <a:ext uri="{FF2B5EF4-FFF2-40B4-BE49-F238E27FC236}">
                <a16:creationId xmlns:a16="http://schemas.microsoft.com/office/drawing/2014/main" xmlns="" id="{B6D31BB3-3C7A-49B6-A458-46290C7ED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62526" y="794661"/>
            <a:ext cx="10289407" cy="57810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941D52E-06E0-4120-A357-DD29A5707D0F}"/>
              </a:ext>
            </a:extLst>
          </p:cNvPr>
          <p:cNvSpPr/>
          <p:nvPr/>
        </p:nvSpPr>
        <p:spPr>
          <a:xfrm>
            <a:off x="1761423" y="1065882"/>
            <a:ext cx="8935331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语句的格式为：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switch (&lt;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条件表达式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case 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1&gt;:  [&lt;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分支语句序列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break;]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case 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2&gt;:  [&lt;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分支语句序列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[break;]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MT Extra"/>
              </a:rPr>
              <a:t>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case 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n&gt;:  [&lt;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分支语句序列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[break;]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[ default:             &lt;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分支语句序列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n+1&gt; ]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  <a:endParaRPr lang="zh-CN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2FA1564B-77BB-45C3-8AEC-F5E9EC485835}"/>
              </a:ext>
            </a:extLst>
          </p:cNvPr>
          <p:cNvGrpSpPr/>
          <p:nvPr/>
        </p:nvGrpSpPr>
        <p:grpSpPr>
          <a:xfrm>
            <a:off x="3075575" y="815822"/>
            <a:ext cx="5835698" cy="5447867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xmlns="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xmlns="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xmlns="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xmlns="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:a16="http://schemas.microsoft.com/office/drawing/2014/main" xmlns="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9BCD7102-158E-4837-8574-A01A1056C91E}"/>
              </a:ext>
            </a:extLst>
          </p:cNvPr>
          <p:cNvGrpSpPr/>
          <p:nvPr/>
        </p:nvGrpSpPr>
        <p:grpSpPr>
          <a:xfrm>
            <a:off x="2960688" y="815975"/>
            <a:ext cx="5703887" cy="5274135"/>
            <a:chOff x="2960688" y="815975"/>
            <a:chExt cx="5703887" cy="5274135"/>
          </a:xfrm>
        </p:grpSpPr>
        <p:graphicFrame>
          <p:nvGraphicFramePr>
            <p:cNvPr id="15" name="Object 3">
              <a:extLst>
                <a:ext uri="{FF2B5EF4-FFF2-40B4-BE49-F238E27FC236}">
                  <a16:creationId xmlns:a16="http://schemas.microsoft.com/office/drawing/2014/main" xmlns="" id="{4F65583A-4AFC-426C-B8F2-17CB3ADDA4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5023137"/>
                </p:ext>
              </p:extLst>
            </p:nvPr>
          </p:nvGraphicFramePr>
          <p:xfrm>
            <a:off x="2960688" y="815975"/>
            <a:ext cx="5703887" cy="4895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r:id="rId3" imgW="4395240" imgH="4390200" progId="">
                    <p:embed/>
                  </p:oleObj>
                </mc:Choice>
                <mc:Fallback>
                  <p:oleObj r:id="rId3" imgW="4395240" imgH="4390200" progId="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688" y="815975"/>
                          <a:ext cx="5703887" cy="4895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AAE39C79-319D-44D5-838D-0DE6E37FB808}"/>
                </a:ext>
              </a:extLst>
            </p:cNvPr>
            <p:cNvSpPr/>
            <p:nvPr/>
          </p:nvSpPr>
          <p:spPr>
            <a:xfrm>
              <a:off x="3430464" y="5643193"/>
              <a:ext cx="5126981" cy="446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lnSpc>
                  <a:spcPct val="96000"/>
                </a:lnSpc>
                <a:spcBef>
                  <a:spcPct val="0"/>
                </a:spcBef>
                <a:spcAft>
                  <a:spcPts val="775"/>
                </a:spcAft>
              </a:pPr>
              <a:r>
                <a:rPr lang="zh-CN" altLang="en-US" sz="2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没有</a:t>
              </a:r>
              <a:r>
                <a:rPr lang="en-US" altLang="zh-CN" sz="2400" b="1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break</a:t>
              </a:r>
              <a:r>
                <a:rPr lang="zh-CN" altLang="en-US" sz="2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语句的</a:t>
              </a:r>
              <a:r>
                <a:rPr lang="en-US" altLang="zh-CN" sz="2400" b="1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switch</a:t>
              </a:r>
              <a:r>
                <a:rPr lang="zh-CN" altLang="en-US" sz="2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语句流程图</a:t>
              </a:r>
              <a:endParaRPr lang="zh-CN" altLang="zh-CN" sz="2400" dirty="0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804034" y="1896177"/>
            <a:ext cx="336884" cy="346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60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1495237" y="1166355"/>
            <a:ext cx="9201526" cy="4671570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62124" y="1575092"/>
            <a:ext cx="8581457" cy="3686460"/>
            <a:chOff x="1962124" y="1575092"/>
            <a:chExt cx="8581457" cy="368646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09F363C1-BB96-45FA-81B6-C971012CC546}"/>
                </a:ext>
              </a:extLst>
            </p:cNvPr>
            <p:cNvGrpSpPr/>
            <p:nvPr/>
          </p:nvGrpSpPr>
          <p:grpSpPr>
            <a:xfrm>
              <a:off x="1962124" y="1575092"/>
              <a:ext cx="8581457" cy="3686460"/>
              <a:chOff x="1962124" y="1575092"/>
              <a:chExt cx="8581457" cy="3686460"/>
            </a:xfrm>
          </p:grpSpPr>
          <p:graphicFrame>
            <p:nvGraphicFramePr>
              <p:cNvPr id="28" name="Object 2">
                <a:extLst>
                  <a:ext uri="{FF2B5EF4-FFF2-40B4-BE49-F238E27FC236}">
                    <a16:creationId xmlns:a16="http://schemas.microsoft.com/office/drawing/2014/main" xmlns="" id="{8A0B7DD1-1E5A-4AAE-8D20-C991C1115F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3988713"/>
                  </p:ext>
                </p:extLst>
              </p:nvPr>
            </p:nvGraphicFramePr>
            <p:xfrm>
              <a:off x="1962124" y="1575092"/>
              <a:ext cx="8581457" cy="34630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9" r:id="rId3" imgW="7324560" imgH="2950200" progId="">
                      <p:embed/>
                    </p:oleObj>
                  </mc:Choice>
                  <mc:Fallback>
                    <p:oleObj r:id="rId3" imgW="7324560" imgH="2950200" progId="">
                      <p:embed/>
                      <p:pic>
                        <p:nvPicPr>
                          <p:cNvPr id="3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2124" y="1575092"/>
                            <a:ext cx="8581457" cy="34630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id="{EC8371C2-2AF6-42D2-9678-E70A25FC061E}"/>
                  </a:ext>
                </a:extLst>
              </p:cNvPr>
              <p:cNvSpPr/>
              <p:nvPr/>
            </p:nvSpPr>
            <p:spPr>
              <a:xfrm>
                <a:off x="3686398" y="4814635"/>
                <a:ext cx="4819204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 fontAlgn="base">
                  <a:lnSpc>
                    <a:spcPct val="96000"/>
                  </a:lnSpc>
                  <a:spcBef>
                    <a:spcPct val="0"/>
                  </a:spcBef>
                  <a:spcAft>
                    <a:spcPts val="775"/>
                  </a:spcAft>
                </a:pPr>
                <a:r>
                  <a:rPr lang="zh-CN" altLang="en-US" sz="2400" dirty="0">
                    <a:solidFill>
                      <a:srgbClr val="262626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400" b="1" dirty="0">
                    <a:solidFill>
                      <a:srgbClr val="262626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break</a:t>
                </a:r>
                <a:r>
                  <a:rPr lang="zh-CN" altLang="en-US" sz="2400" dirty="0">
                    <a:solidFill>
                      <a:srgbClr val="262626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语句的</a:t>
                </a:r>
                <a:r>
                  <a:rPr lang="en-US" altLang="zh-CN" sz="2400" b="1" dirty="0">
                    <a:solidFill>
                      <a:srgbClr val="262626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switch</a:t>
                </a:r>
                <a:r>
                  <a:rPr lang="zh-CN" altLang="en-US" sz="2400" dirty="0">
                    <a:solidFill>
                      <a:srgbClr val="262626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语句流程图</a:t>
                </a:r>
                <a:endParaRPr lang="zh-CN" altLang="zh-CN" sz="2400" dirty="0">
                  <a:solidFill>
                    <a:srgbClr val="262626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5469775" y="3782292"/>
              <a:ext cx="108065" cy="191192"/>
            </a:xfrm>
            <a:prstGeom prst="rect">
              <a:avLst/>
            </a:prstGeom>
            <a:solidFill>
              <a:srgbClr val="F6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6F5F5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00110" y="3782292"/>
              <a:ext cx="108065" cy="191192"/>
            </a:xfrm>
            <a:prstGeom prst="rect">
              <a:avLst/>
            </a:prstGeom>
            <a:solidFill>
              <a:srgbClr val="F6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6F5F5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388491" y="368367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02200" y="366793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n</a:t>
              </a:r>
              <a:endPara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6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>
            <a:extLst>
              <a:ext uri="{FF2B5EF4-FFF2-40B4-BE49-F238E27FC236}">
                <a16:creationId xmlns:a16="http://schemas.microsoft.com/office/drawing/2014/main" xmlns="" id="{53283D5F-6431-4757-BF33-540E760F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35124" y="2130852"/>
            <a:ext cx="6370104" cy="403252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836318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37235" y="1198014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编写程序实现，用户输入一个数字字符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，输出其相应的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ASCII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码。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A1DCCB3F-46D4-4489-BC4D-9AD05E24807E}"/>
              </a:ext>
            </a:extLst>
          </p:cNvPr>
          <p:cNvSpPr/>
          <p:nvPr/>
        </p:nvSpPr>
        <p:spPr>
          <a:xfrm>
            <a:off x="3611996" y="2384490"/>
            <a:ext cx="566140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算法分析：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如果用户输入的是字符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，则输出为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48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如果用户输入的是字符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，则输出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49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依此类</a:t>
            </a:r>
            <a:r>
              <a:rPr lang="zh-CN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推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en-US" altLang="zh-CN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这种多分支情况最适合使用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语句。</a:t>
            </a:r>
            <a:endParaRPr lang="zh-CN" altLang="en-US" sz="24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7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1290365" y="1209593"/>
            <a:ext cx="9611269" cy="5200831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FC152DF-6893-406B-A1B2-1840A4C1448D}"/>
              </a:ext>
            </a:extLst>
          </p:cNvPr>
          <p:cNvSpPr/>
          <p:nvPr/>
        </p:nvSpPr>
        <p:spPr>
          <a:xfrm>
            <a:off x="1492376" y="1702753"/>
            <a:ext cx="9765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r>
              <a:rPr lang="zh-CN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main()</a:t>
            </a:r>
          </a:p>
          <a:p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char 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ch; 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&lt;&lt;"请输入个数字字符（0～9）："&lt;&lt;endl;</a:t>
            </a:r>
          </a:p>
          <a:p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&gt;&gt;ch;</a:t>
            </a:r>
          </a:p>
          <a:p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switch(ch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'0': cout&lt;&lt;"该数字字符的ASCII码是："&lt;&lt;48&lt;&lt;endl; break;</a:t>
            </a:r>
          </a:p>
          <a:p>
            <a:r>
              <a:rPr lang="zh-CN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'1': cout&lt;&lt;"该数字字符的ASCII码是："&lt;&lt;49&lt;&lt;endl; break;</a:t>
            </a:r>
          </a:p>
        </p:txBody>
      </p:sp>
    </p:spTree>
    <p:extLst>
      <p:ext uri="{BB962C8B-B14F-4D97-AF65-F5344CB8AC3E}">
        <p14:creationId xmlns:p14="http://schemas.microsoft.com/office/powerpoint/2010/main" val="282471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FC152DF-6893-406B-A1B2-1840A4C1448D}"/>
              </a:ext>
            </a:extLst>
          </p:cNvPr>
          <p:cNvSpPr/>
          <p:nvPr/>
        </p:nvSpPr>
        <p:spPr>
          <a:xfrm>
            <a:off x="1530199" y="1905506"/>
            <a:ext cx="98049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'2': 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该数字字符的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码是：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"&lt;&lt;50&lt;&lt;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break;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……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'8': 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该数字字符的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码是：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"&lt;&lt;56&lt;&lt;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break;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case '9': 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该数字字符的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码是：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"&lt;&lt;57&lt;&lt;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break;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default: 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输入的不是数字字符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return </a:t>
            </a:r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0;</a:t>
            </a:r>
          </a:p>
          <a:p>
            <a:r>
              <a:rPr lang="en-US" altLang="zh-CN" sz="240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rgbClr val="26262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C25FC174-6263-43F8-A816-326DD9AB138F}"/>
              </a:ext>
            </a:extLst>
          </p:cNvPr>
          <p:cNvGrpSpPr/>
          <p:nvPr/>
        </p:nvGrpSpPr>
        <p:grpSpPr>
          <a:xfrm rot="10800000" flipH="1">
            <a:off x="1290365" y="1209594"/>
            <a:ext cx="9611269" cy="4716751"/>
            <a:chOff x="850264" y="1121062"/>
            <a:chExt cx="11341335" cy="596785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60BE8DEF-8D68-449C-BCD7-8E13ED6DBDE2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8" name="任意多边形 3">
                <a:extLst>
                  <a:ext uri="{FF2B5EF4-FFF2-40B4-BE49-F238E27FC236}">
                    <a16:creationId xmlns:a16="http://schemas.microsoft.com/office/drawing/2014/main" xmlns="" id="{A220370C-C4BF-402F-A188-145AE234AD8E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xmlns="" id="{61E676F5-15D6-4614-AECF-1B770698183C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B7A05446-A7FA-496A-BD9F-B5A045827172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57AF2AE4-A18B-42D9-B757-59DE012D9615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2" name="平行四边形 31">
                  <a:extLst>
                    <a:ext uri="{FF2B5EF4-FFF2-40B4-BE49-F238E27FC236}">
                      <a16:creationId xmlns:a16="http://schemas.microsoft.com/office/drawing/2014/main" xmlns="" id="{72F09342-E889-4AAE-89B3-2FC9254C988C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xmlns="" id="{1D55630B-2DD1-4533-B7FF-D75151211B2E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xmlns="" id="{335EE1E3-4A36-4C38-B272-1F3ADA2E455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xmlns="" id="{2CC41931-55BB-43CF-805C-DEF37696400F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9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316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49</cp:revision>
  <dcterms:created xsi:type="dcterms:W3CDTF">2018-07-20T07:37:48Z</dcterms:created>
  <dcterms:modified xsi:type="dcterms:W3CDTF">2019-10-21T08:14:52Z</dcterms:modified>
</cp:coreProperties>
</file>